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Arial Narrow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j2Pka39XlO4crq6fHEFplXrnW8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886281-66C2-4435-A641-986901B26CDA}">
  <a:tblStyle styleId="{92886281-66C2-4435-A641-986901B26C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boldItalic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rialNarrow-regular.fntdata"/><Relationship Id="rId16" Type="http://schemas.openxmlformats.org/officeDocument/2006/relationships/slide" Target="slides/slide10.xml"/><Relationship Id="rId19" Type="http://schemas.openxmlformats.org/officeDocument/2006/relationships/font" Target="fonts/ArialNarrow-italic.fntdata"/><Relationship Id="rId18" Type="http://schemas.openxmlformats.org/officeDocument/2006/relationships/font" Target="fonts/ArialNarrow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1" name="Google Shape;11;p11"/>
          <p:cNvSpPr txBox="1"/>
          <p:nvPr/>
        </p:nvSpPr>
        <p:spPr>
          <a:xfrm>
            <a:off x="63500" y="6642100"/>
            <a:ext cx="5365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Clasificada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668829" y="1154847"/>
            <a:ext cx="89454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VERIFICACIÓN EN CAMPO – AMPLIACIÓN DE COBERTURA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8831" y="3320920"/>
            <a:ext cx="78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VERIFICACIÓN REALIZADA  EL 04 DE NOVIEMBRE DE 2025</a:t>
            </a:r>
            <a:endParaRPr b="0" i="0" sz="20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68835" y="4224702"/>
            <a:ext cx="94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UNIÓN TEMPORAL COLOMBIA MÓVIL – COLOMBIA TELECOMUNICACIONES</a:t>
            </a:r>
            <a:endParaRPr b="0" i="0" sz="20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68820" y="5332875"/>
            <a:ext cx="845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ARTÍCULO 4. Ampliación de cobertura del servicio móvil en localidades con las condiciones establecidas en el ANEXO II de la Resolución MInTIC 332 de  2020.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68820" y="2355654"/>
            <a:ext cx="656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2809 – LA URURIA (PÁEZ  - BOYACÁ)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636" y="802395"/>
            <a:ext cx="2900747" cy="355524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3847476" y="4854356"/>
            <a:ext cx="4777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Agencia Nacional del Espectro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Colombia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360742" y="570768"/>
            <a:ext cx="955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Gráfica 1. Unión Temporal Colombia Móvil – 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Colombia Telecomunicaciones  (MCC-MNC)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5" name="Google Shape;95;p2"/>
          <p:cNvGraphicFramePr/>
          <p:nvPr/>
        </p:nvGraphicFramePr>
        <p:xfrm>
          <a:off x="6110971" y="51972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{92886281-66C2-4435-A641-986901B26CDA}</a:tableStyleId>
              </a:tblPr>
              <a:tblGrid>
                <a:gridCol w="546150"/>
                <a:gridCol w="546150"/>
                <a:gridCol w="3113925"/>
                <a:gridCol w="1528375"/>
              </a:tblGrid>
              <a:tr h="30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s-CO" sz="12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MCC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s-CO" sz="12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MNC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s-CO" sz="12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Operador / PRSTM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s-CO" sz="12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Tecnología y Frecuencia (MHz)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46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s-CO" sz="12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732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s-CO" sz="12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103-123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s-CO" sz="12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Unión Temporal Colombia Móvil - Colombia Telecomunicaciones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Verdana"/>
                        <a:buNone/>
                      </a:pPr>
                      <a:r>
                        <a:rPr b="0" i="0" lang="es-CO" sz="12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LTE 700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6" name="Google Shape;96;p2"/>
          <p:cNvSpPr txBox="1"/>
          <p:nvPr/>
        </p:nvSpPr>
        <p:spPr>
          <a:xfrm>
            <a:off x="1060705" y="6044490"/>
            <a:ext cx="10799400" cy="646500"/>
          </a:xfrm>
          <a:prstGeom prst="rect">
            <a:avLst/>
          </a:prstGeom>
          <a:noFill/>
          <a:ln cap="flat" cmpd="sng" w="1270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Nota: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PCMP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Punto de mayor concentración poblacional de la localidad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 este mapa el círculo en color fucsia con radio de 2Km desde el PMCP, representa el área para validar la ampliación de cobertura.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60742" y="171536"/>
            <a:ext cx="5084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Artículo 4. Ampliación de cobertura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5350" y="99375"/>
            <a:ext cx="5016602" cy="501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625" y="1260762"/>
            <a:ext cx="4831825" cy="47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374388" y="582088"/>
            <a:ext cx="6094512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Gráfica 2 Unión Temporal Colombia Móvil – 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Colombia Telecomunicaciones / Banda </a:t>
            </a:r>
            <a:endParaRPr b="0" i="0" sz="1400" u="none" cap="none" strike="noStrike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6468900" y="5667775"/>
            <a:ext cx="5468700" cy="1015800"/>
          </a:xfrm>
          <a:prstGeom prst="rect">
            <a:avLst/>
          </a:prstGeom>
          <a:noFill/>
          <a:ln cap="flat" cmpd="sng" w="1270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Nota: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PCMP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Punto de mayor concentración poblacional de la localidad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 este mapa el círculo en color fucsia con radio de 2Km desde el PMCP, representa el área para validar la ampliación de cobertura.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360742" y="197662"/>
            <a:ext cx="5084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Artículo 4. Ampliación de cobertura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750" y="1202925"/>
            <a:ext cx="5499009" cy="54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900" y="98050"/>
            <a:ext cx="5468698" cy="546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/>
        </p:nvSpPr>
        <p:spPr>
          <a:xfrm>
            <a:off x="409973" y="498414"/>
            <a:ext cx="65242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Gráfica 3. Unión Temporal Colombia Móvil – Colombia Telecomunicaciones / Cell Identity (CID) del sector de estación base</a:t>
            </a:r>
            <a:endParaRPr b="0" i="0" sz="1400" u="none" cap="none" strike="noStrike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6544061" y="5719306"/>
            <a:ext cx="5468700" cy="1015800"/>
          </a:xfrm>
          <a:prstGeom prst="rect">
            <a:avLst/>
          </a:prstGeom>
          <a:noFill/>
          <a:ln cap="flat" cmpd="sng" w="1270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Nota: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PCMP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Punto de mayor concentración poblacional de la localidad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 este mapa el círculo en color fucsia con radio de 2Km desde el PMCP, representa el área para validar la ampliación de cobertura.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439123" y="129081"/>
            <a:ext cx="4766426" cy="369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Artículo 4. Ampliación de cobertura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8184" y="129075"/>
            <a:ext cx="5598418" cy="559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600" y="1357625"/>
            <a:ext cx="5598425" cy="52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6604525" y="5733781"/>
            <a:ext cx="5468700" cy="1015800"/>
          </a:xfrm>
          <a:prstGeom prst="rect">
            <a:avLst/>
          </a:prstGeom>
          <a:noFill/>
          <a:ln cap="flat" cmpd="sng" w="1270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Nota: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PCMP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Punto de mayor concentración poblacional de la localidad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 este mapa el círculo en color fucsia con radio de 2Km desde el PMCP, representa el área para validar la ampliación de cobertura.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390376" y="440476"/>
            <a:ext cx="70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Gráfica 4. Unión Temporal Colombia Móvil – Colombia Telecomunicaciones / Niveles de intensidad o potencia 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 la señal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 txBox="1"/>
          <p:nvPr/>
        </p:nvSpPr>
        <p:spPr>
          <a:xfrm>
            <a:off x="444137" y="89891"/>
            <a:ext cx="5079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Artículo 4. Ampliación de cobertura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25" y="1363875"/>
            <a:ext cx="5721149" cy="52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8150" y="89900"/>
            <a:ext cx="5545073" cy="5545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/>
        </p:nvSpPr>
        <p:spPr>
          <a:xfrm>
            <a:off x="386875" y="485350"/>
            <a:ext cx="647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Gráfica 5. Unión Temporal Colombia Móvil – Colombia Telecomunicaciones / Niveles de calidad de la señal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6421000" y="5733731"/>
            <a:ext cx="5468700" cy="1015800"/>
          </a:xfrm>
          <a:prstGeom prst="rect">
            <a:avLst/>
          </a:prstGeom>
          <a:noFill/>
          <a:ln cap="flat" cmpd="sng" w="1270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Nota: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PCMP</a:t>
            </a: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Punto de mayor concentración poblacional de la localidad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CO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 este mapa el círculo en color fucsia con radio de 2Km desde el PMCP, representa el área para validar la ampliación de cobertura.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386870" y="116019"/>
            <a:ext cx="5084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Artículo 4. Ampliación de cobertura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675" y="116025"/>
            <a:ext cx="5536625" cy="5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875" y="1131850"/>
            <a:ext cx="5698935" cy="55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/>
        </p:nvSpPr>
        <p:spPr>
          <a:xfrm>
            <a:off x="828877" y="3923495"/>
            <a:ext cx="10297200" cy="2330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 la ruta realizada y en la gráfica de niveles de potencia (RSRP), se observa para UNIÓN TEMPORAL COLOMBIA MÓVIL – COLOMBIA TELECOMUNICACIONES, que descartando las muestras de las zonas de exclusión, el 91.70% de muestras presentaron niveles de potencia de señal RSRP mayores a -100dBm.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valores de calidad (RSRQ) y potencia (RSRP) observados permiten establecer el servicio móvil terrestre.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fue necesario excluir muestras por zonas con presencia de obstáculos naturales. No obstante, se excluyen muestras por fuera de la zona de Ampliación de cobertura y/o muestras más débiles de RSRP del operador en cada punto de medición</a:t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442629" y="924143"/>
            <a:ext cx="71045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Resumen de muestras de nivel de señal RSRP</a:t>
            </a:r>
            <a:endParaRPr b="0" i="0" sz="14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442629" y="376788"/>
            <a:ext cx="5084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Artículo 4. Ampliación de cobertura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3" name="Google Shape;143;p7"/>
          <p:cNvGraphicFramePr/>
          <p:nvPr/>
        </p:nvGraphicFramePr>
        <p:xfrm>
          <a:off x="1451052" y="1293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{92886281-66C2-4435-A641-986901B26CDA}</a:tableStyleId>
              </a:tblPr>
              <a:tblGrid>
                <a:gridCol w="1916125"/>
                <a:gridCol w="1870500"/>
                <a:gridCol w="1013475"/>
                <a:gridCol w="1997550"/>
                <a:gridCol w="1311625"/>
              </a:tblGrid>
              <a:tr h="64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s-CO" sz="16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Niveles de señal RSRP Banda 700 MHz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s-CO" sz="16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Muestras Radio 2Km desde PMCP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s-CO" sz="16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Muestras 4G (%)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s-CO" sz="16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Muestras válidas Radio 2Km desde PMCP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s-CO" sz="16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muestras válidas 4G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3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s-CO" sz="16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Muestras 4G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15139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100.00%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r>
                        <a:rPr lang="es-CO" sz="18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311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100.00%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s-CO" sz="16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RSRP ≥ -100 dBm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1267</a:t>
                      </a:r>
                      <a:r>
                        <a:rPr lang="es-CO" sz="18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83.7</a:t>
                      </a:r>
                      <a:r>
                        <a:rPr lang="es-CO" sz="18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3953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91.70</a:t>
                      </a: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s-CO" sz="16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RSRP &lt; -100 dBm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246</a:t>
                      </a:r>
                      <a:r>
                        <a:rPr lang="es-CO" sz="18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16.2</a:t>
                      </a:r>
                      <a:r>
                        <a:rPr lang="es-CO" sz="18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358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8.30</a:t>
                      </a: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s-CO" sz="16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Muestras excluidas</a:t>
                      </a:r>
                      <a:endParaRPr sz="1400" u="none" cap="none" strike="noStrike"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r>
                        <a:rPr lang="es-CO" sz="18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828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 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 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s-CO" sz="18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 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442630" y="2300087"/>
            <a:ext cx="11411914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el marco de la verificación de las condiciones establecidas en el articulo 4 de la resolución 332 de 2020, se relaciona el ANEXO “Estadísticas de tráfico voz/datos”, con las estadísticas de tráfico de voz y datos, del último mes y estado de operación de la Estación Base que le da cobertura la localidad objetivo de verificación, mediante tecnología 4G/LTE.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consenso con el Ministerio de Telecomunicaciones, según los procesos acordados referentes a la toma de muestras estáticas se relaciona ANEXO correspondiente a estas mismas relacionadas a la localidad La Ururia (Boyacá).</a:t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442629" y="1476937"/>
            <a:ext cx="71045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Verificaciones en Centros de Gestión</a:t>
            </a:r>
            <a:endParaRPr b="0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42629" y="376788"/>
            <a:ext cx="106012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Puesta en funcionamiento de los servicios móviles terrestres IMT – Estadísticas de Tráfico para el servicio de Voz y Datos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/>
        </p:nvSpPr>
        <p:spPr>
          <a:xfrm>
            <a:off x="945506" y="564543"/>
            <a:ext cx="55623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836319" y="1409329"/>
            <a:ext cx="10319361" cy="4370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 la localidad La Ururia del municipio de Páez (Departamento de Boyacá), UNIÓN TEMPORAL COLOMBIA MÓVIL – COLOMBIA TELECOMUNICACIONES, está garantizando la puesta en funcionamiento del servicio móvil terrestre IMT mediante tecnología 4G/LTE y en la banda de 700 MHz.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evidenció que los niveles de cobertura del servicio móvil terrestre IMT dentro del contorno de medición objetivo, descontando las zonas de exclusión, alcanzaron a ser al menos el 90% de las mediciones realizadas con valores superiores a -100 dBm, definida como nivel de potencia recibida de señal de referencia (RSRP).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2023-11-21T18:18:51Z</dcterms:created>
  <dc:creator>GINA PAOLA  BETANCOURT ROJAS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a25e22-a561-4a4d-bf3f-72bbe8d7beca_Enabled">
    <vt:lpwstr>true</vt:lpwstr>
  </property>
  <property fmtid="{D5CDD505-2E9C-101B-9397-08002B2CF9AE}" pid="3" name="MSIP_Label_d0a25e22-a561-4a4d-bf3f-72bbe8d7beca_SetDate">
    <vt:lpwstr>2025-10-29T11:59:00Z</vt:lpwstr>
  </property>
  <property fmtid="{D5CDD505-2E9C-101B-9397-08002B2CF9AE}" pid="4" name="MSIP_Label_d0a25e22-a561-4a4d-bf3f-72bbe8d7beca_Method">
    <vt:lpwstr>Privileged</vt:lpwstr>
  </property>
  <property fmtid="{D5CDD505-2E9C-101B-9397-08002B2CF9AE}" pid="5" name="MSIP_Label_d0a25e22-a561-4a4d-bf3f-72bbe8d7beca_Name">
    <vt:lpwstr>d0a25e22-a561-4a4d-bf3f-72bbe8d7beca</vt:lpwstr>
  </property>
  <property fmtid="{D5CDD505-2E9C-101B-9397-08002B2CF9AE}" pid="6" name="MSIP_Label_d0a25e22-a561-4a4d-bf3f-72bbe8d7beca_SiteId">
    <vt:lpwstr>1a0673c6-24e1-476d-bb4d-ba6a91a3c588</vt:lpwstr>
  </property>
  <property fmtid="{D5CDD505-2E9C-101B-9397-08002B2CF9AE}" pid="7" name="MSIP_Label_d0a25e22-a561-4a4d-bf3f-72bbe8d7beca_ActionId">
    <vt:lpwstr>a951d93e-daa3-42cf-9327-2b67b2b888dd</vt:lpwstr>
  </property>
  <property fmtid="{D5CDD505-2E9C-101B-9397-08002B2CF9AE}" pid="8" name="MSIP_Label_d0a25e22-a561-4a4d-bf3f-72bbe8d7beca_ContentBits">
    <vt:lpwstr>2</vt:lpwstr>
  </property>
  <property fmtid="{D5CDD505-2E9C-101B-9397-08002B2CF9AE}" pid="9" name="MSIP_Label_d0a25e22-a561-4a4d-bf3f-72bbe8d7beca_Tag">
    <vt:lpwstr>10, 0, 1, 1</vt:lpwstr>
  </property>
  <property fmtid="{D5CDD505-2E9C-101B-9397-08002B2CF9AE}" pid="10" name="ClassificationContentMarkingFooterLocations">
    <vt:lpwstr>Tema de Office:8</vt:lpwstr>
  </property>
  <property fmtid="{D5CDD505-2E9C-101B-9397-08002B2CF9AE}" pid="11" name="ClassificationContentMarkingFooterText">
    <vt:lpwstr>Clasificada</vt:lpwstr>
  </property>
</Properties>
</file>